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87" r:id="rId3"/>
    <p:sldId id="257" r:id="rId4"/>
    <p:sldId id="289" r:id="rId5"/>
    <p:sldId id="290" r:id="rId6"/>
    <p:sldId id="262" r:id="rId7"/>
    <p:sldId id="288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43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6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497872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7" r:id="rId4"/>
    <p:sldLayoutId id="2147483658" r:id="rId5"/>
    <p:sldLayoutId id="2147483659" r:id="rId6"/>
    <p:sldLayoutId id="2147483660" r:id="rId7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xfrm>
            <a:off x="1017081" y="4984616"/>
            <a:ext cx="10464800" cy="3302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de-CH" dirty="0"/>
              <a:t>Software-</a:t>
            </a:r>
            <a:r>
              <a:rPr lang="de-CH" dirty="0" err="1"/>
              <a:t>Defined</a:t>
            </a:r>
            <a:r>
              <a:rPr lang="de-CH" dirty="0"/>
              <a:t> Networks im Bereich </a:t>
            </a:r>
            <a:r>
              <a:rPr lang="de-CH" dirty="0" smtClean="0"/>
              <a:t>Campus</a:t>
            </a:r>
            <a:br>
              <a:rPr lang="de-CH" dirty="0" smtClean="0"/>
            </a:br>
            <a:r>
              <a:rPr lang="de-CH" dirty="0" smtClean="0"/>
              <a:t/>
            </a:r>
            <a:br>
              <a:rPr lang="de-CH" dirty="0" smtClean="0"/>
            </a:br>
            <a:r>
              <a:rPr lang="de-CH" sz="3100" dirty="0"/>
              <a:t>Wöchentliche Sitzung </a:t>
            </a:r>
            <a:r>
              <a:rPr lang="de-CH" sz="3100" dirty="0" smtClean="0"/>
              <a:t>2</a:t>
            </a:r>
            <a:br>
              <a:rPr lang="de-CH" sz="3100" dirty="0" smtClean="0"/>
            </a:br>
            <a:r>
              <a:rPr lang="de-CH" sz="3100" dirty="0" smtClean="0"/>
              <a:t> 06.03.2018</a:t>
            </a:r>
            <a:r>
              <a:rPr lang="de-CH" dirty="0"/>
              <a:t/>
            </a:r>
            <a:br>
              <a:rPr lang="de-CH" dirty="0"/>
            </a:br>
            <a:endParaRPr lang="de-CH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asted-image.tiff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5833" r="5833"/>
          <a:stretch>
            <a:fillRect/>
          </a:stretch>
        </p:blipFill>
        <p:spPr>
          <a:xfrm>
            <a:off x="0" y="2377150"/>
            <a:ext cx="13004800" cy="975360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0203" y="1290791"/>
            <a:ext cx="11267271" cy="5457217"/>
          </a:xfrm>
          <a:prstGeom prst="rect">
            <a:avLst/>
          </a:prstGeom>
          <a:solidFill>
            <a:schemeClr val="tx2">
              <a:lumMod val="10000"/>
            </a:schemeClr>
          </a:solidFill>
          <a:ln w="12700" cap="flat">
            <a:solidFill>
              <a:schemeClr val="tx2">
                <a:lumMod val="10000"/>
              </a:schemeClr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8023" y="2297528"/>
            <a:ext cx="12424862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 smtClean="0"/>
              <a:t>Tagesordnung</a:t>
            </a:r>
            <a:endParaRPr lang="de-CH" sz="1200" dirty="0" smtClean="0"/>
          </a:p>
          <a:p>
            <a:endParaRPr lang="de-CH" sz="1200" dirty="0" smtClean="0"/>
          </a:p>
          <a:p>
            <a:pPr algn="l"/>
            <a:r>
              <a:rPr lang="de-CH" sz="2400" dirty="0" smtClean="0"/>
              <a:t> </a:t>
            </a:r>
          </a:p>
          <a:p>
            <a:pPr marL="171450" indent="-171450" algn="l">
              <a:buFontTx/>
              <a:buChar char="-"/>
            </a:pPr>
            <a:r>
              <a:rPr lang="de-CH" sz="2400" dirty="0" smtClean="0"/>
              <a:t>Vorschlag eines Projektplans mit Meilensteinen (mit </a:t>
            </a:r>
            <a:r>
              <a:rPr lang="de-CH" sz="2400" dirty="0" err="1" smtClean="0"/>
              <a:t>Arbeistpakete</a:t>
            </a:r>
            <a:r>
              <a:rPr lang="de-CH" sz="2400" dirty="0" smtClean="0"/>
              <a:t>)</a:t>
            </a:r>
          </a:p>
          <a:p>
            <a:pPr marL="171450" indent="-171450" algn="l">
              <a:buFontTx/>
              <a:buChar char="-"/>
            </a:pPr>
            <a:endParaRPr lang="de-CH" sz="2400" dirty="0" smtClean="0"/>
          </a:p>
          <a:p>
            <a:pPr marL="171450" indent="-171450" algn="l">
              <a:buFontTx/>
              <a:buChar char="-"/>
            </a:pPr>
            <a:r>
              <a:rPr lang="de-CH" sz="2400" dirty="0" smtClean="0"/>
              <a:t>Beschreibung </a:t>
            </a:r>
            <a:r>
              <a:rPr lang="de-CH" sz="2400" dirty="0"/>
              <a:t>der SD-A Lösung und was </a:t>
            </a:r>
            <a:r>
              <a:rPr lang="de-CH" sz="2400" dirty="0" smtClean="0"/>
              <a:t>sind </a:t>
            </a:r>
            <a:r>
              <a:rPr lang="de-CH" sz="2400" dirty="0"/>
              <a:t>die Vorteile im vergleich mit </a:t>
            </a:r>
            <a:r>
              <a:rPr lang="de-CH" sz="2400" dirty="0" smtClean="0"/>
              <a:t>einem </a:t>
            </a:r>
            <a:r>
              <a:rPr lang="de-CH" sz="2400" dirty="0"/>
              <a:t>klassischen Campus </a:t>
            </a:r>
            <a:r>
              <a:rPr lang="de-CH" sz="2400" dirty="0" smtClean="0"/>
              <a:t>Design (für den Bericht)</a:t>
            </a:r>
          </a:p>
          <a:p>
            <a:pPr marL="171450" indent="-171450" algn="l">
              <a:buFontTx/>
              <a:buChar char="-"/>
            </a:pPr>
            <a:endParaRPr lang="de-CH" sz="2400" dirty="0"/>
          </a:p>
          <a:p>
            <a:pPr algn="l"/>
            <a:r>
              <a:rPr lang="en-US" sz="2400" dirty="0" smtClean="0"/>
              <a:t>- </a:t>
            </a:r>
            <a:r>
              <a:rPr lang="en-US" sz="2400" dirty="0" err="1" smtClean="0"/>
              <a:t>Diskussion</a:t>
            </a:r>
            <a:r>
              <a:rPr lang="en-US" sz="2400" dirty="0" smtClean="0"/>
              <a:t> </a:t>
            </a:r>
            <a:r>
              <a:rPr lang="en-US" sz="2400" dirty="0" err="1" smtClean="0"/>
              <a:t>über</a:t>
            </a:r>
            <a:r>
              <a:rPr lang="en-US" sz="2400" dirty="0" smtClean="0"/>
              <a:t> die </a:t>
            </a:r>
            <a:r>
              <a:rPr lang="en-US" sz="2400" dirty="0" err="1" smtClean="0"/>
              <a:t>Umbegung</a:t>
            </a:r>
            <a:r>
              <a:rPr lang="en-US" sz="2400" dirty="0" smtClean="0"/>
              <a:t> </a:t>
            </a:r>
            <a:r>
              <a:rPr lang="en-US" sz="2400" dirty="0" err="1" smtClean="0"/>
              <a:t>für</a:t>
            </a:r>
            <a:r>
              <a:rPr lang="en-US" sz="2400" dirty="0" smtClean="0"/>
              <a:t> den Lab</a:t>
            </a:r>
          </a:p>
          <a:p>
            <a:pPr marL="342900" indent="-342900" algn="l">
              <a:buFontTx/>
              <a:buChar char="-"/>
            </a:pPr>
            <a:endParaRPr lang="en-US" sz="2400" dirty="0" smtClean="0"/>
          </a:p>
          <a:p>
            <a:pPr algn="l"/>
            <a:r>
              <a:rPr lang="en-US" sz="2400" dirty="0" smtClean="0"/>
              <a:t>- Was </a:t>
            </a:r>
            <a:r>
              <a:rPr lang="en-US" sz="2400" dirty="0" err="1" smtClean="0"/>
              <a:t>habt</a:t>
            </a:r>
            <a:r>
              <a:rPr lang="en-US" sz="2400" dirty="0" smtClean="0"/>
              <a:t> </a:t>
            </a:r>
            <a:r>
              <a:rPr lang="en-US" sz="2400" dirty="0" err="1" smtClean="0"/>
              <a:t>ihr</a:t>
            </a:r>
            <a:r>
              <a:rPr lang="en-US" sz="2400" dirty="0" smtClean="0"/>
              <a:t> </a:t>
            </a:r>
            <a:r>
              <a:rPr lang="en-US" sz="2400" dirty="0" err="1" smtClean="0"/>
              <a:t>bis</a:t>
            </a:r>
            <a:r>
              <a:rPr lang="en-US" sz="2400" dirty="0" smtClean="0"/>
              <a:t> </a:t>
            </a:r>
            <a:r>
              <a:rPr lang="en-US" sz="2400" dirty="0" err="1" smtClean="0"/>
              <a:t>nächstes</a:t>
            </a:r>
            <a:r>
              <a:rPr lang="en-US" sz="2400" dirty="0" smtClean="0"/>
              <a:t> mal?</a:t>
            </a:r>
          </a:p>
          <a:p>
            <a:pPr lvl="0"/>
            <a:r>
              <a:rPr lang="en-US" sz="2400" dirty="0" smtClean="0"/>
              <a:t>	</a:t>
            </a:r>
            <a:endParaRPr lang="en-US" sz="2400" dirty="0"/>
          </a:p>
          <a:p>
            <a:pPr algn="l"/>
            <a:endParaRPr lang="de-CH" sz="2400" dirty="0" smtClean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/>
          </p:cNvPicPr>
          <p:nvPr/>
        </p:nvPicPr>
        <p:blipFill>
          <a:blip r:embed="rId2">
            <a:alphaModFix amt="78564"/>
            <a:extLst/>
          </a:blip>
          <a:stretch>
            <a:fillRect/>
          </a:stretch>
        </p:blipFill>
        <p:spPr>
          <a:xfrm>
            <a:off x="0" y="0"/>
            <a:ext cx="12954000" cy="9715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1520" y="332655"/>
            <a:ext cx="12423620" cy="88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 smtClean="0"/>
              <a:t>Aufgabestellungen	</a:t>
            </a:r>
          </a:p>
          <a:p>
            <a:r>
              <a:rPr lang="de-CH" sz="2800" dirty="0" smtClean="0"/>
              <a:t>Software-</a:t>
            </a:r>
            <a:r>
              <a:rPr lang="de-CH" sz="2800" dirty="0" err="1" smtClean="0"/>
              <a:t>Defined</a:t>
            </a:r>
            <a:r>
              <a:rPr lang="de-CH" sz="2800" dirty="0" smtClean="0"/>
              <a:t> Networks im Bereich Campus</a:t>
            </a:r>
          </a:p>
          <a:p>
            <a:endParaRPr lang="de-CH" sz="1200" dirty="0"/>
          </a:p>
          <a:p>
            <a:endParaRPr lang="de-CH" sz="1200" dirty="0" smtClean="0"/>
          </a:p>
          <a:p>
            <a:endParaRPr lang="de-CH" sz="1200" dirty="0"/>
          </a:p>
          <a:p>
            <a:endParaRPr lang="de-CH" sz="1200" dirty="0" smtClean="0"/>
          </a:p>
          <a:p>
            <a:endParaRPr lang="de-CH" sz="1200" dirty="0" smtClean="0"/>
          </a:p>
          <a:p>
            <a:pPr algn="l"/>
            <a:endParaRPr lang="de-CH" sz="2000" dirty="0"/>
          </a:p>
          <a:p>
            <a:pPr algn="l"/>
            <a:r>
              <a:rPr lang="de-CH" sz="2000" dirty="0" smtClean="0"/>
              <a:t>Das </a:t>
            </a:r>
            <a:r>
              <a:rPr lang="de-CH" sz="2000" dirty="0"/>
              <a:t>Netzwerk einer völlig neuen Ära.</a:t>
            </a:r>
          </a:p>
          <a:p>
            <a:pPr algn="l"/>
            <a:r>
              <a:rPr lang="de-CH" sz="2000" dirty="0"/>
              <a:t>Da Software-</a:t>
            </a:r>
            <a:r>
              <a:rPr lang="de-CH" sz="2000" dirty="0" err="1"/>
              <a:t>Defined</a:t>
            </a:r>
            <a:r>
              <a:rPr lang="de-CH" sz="2000" dirty="0"/>
              <a:t> Access Neuland im Campus Bereich ist, wollen wir die SD-Access Lösung von Hersteller Cisco ausarbeiten.</a:t>
            </a:r>
          </a:p>
          <a:p>
            <a:pPr algn="l"/>
            <a:endParaRPr lang="de-CH" sz="2000" dirty="0"/>
          </a:p>
          <a:p>
            <a:pPr algn="l"/>
            <a:r>
              <a:rPr lang="de-CH" sz="2000" b="1" dirty="0"/>
              <a:t>Aufgaben:</a:t>
            </a:r>
          </a:p>
          <a:p>
            <a:pPr algn="l"/>
            <a:endParaRPr lang="de-CH" sz="2000" dirty="0"/>
          </a:p>
          <a:p>
            <a:pPr algn="l"/>
            <a:r>
              <a:rPr lang="de-CH" sz="2000" dirty="0" smtClean="0"/>
              <a:t>- Installation </a:t>
            </a:r>
            <a:r>
              <a:rPr lang="de-CH" sz="2000" dirty="0"/>
              <a:t>von DNA-Center und Integration </a:t>
            </a:r>
            <a:r>
              <a:rPr lang="de-CH" sz="2000" dirty="0" smtClean="0"/>
              <a:t>von Netzwerk-Komponente</a:t>
            </a:r>
            <a:r>
              <a:rPr lang="de-CH" sz="2000" dirty="0" smtClean="0"/>
              <a:t>.</a:t>
            </a:r>
            <a:endParaRPr lang="de-CH" sz="2000" dirty="0"/>
          </a:p>
          <a:p>
            <a:pPr algn="l"/>
            <a:endParaRPr lang="de-CH" sz="2000" dirty="0"/>
          </a:p>
          <a:p>
            <a:pPr marL="342900" indent="-342900" algn="l">
              <a:buFontTx/>
              <a:buChar char="-"/>
            </a:pPr>
            <a:r>
              <a:rPr lang="de-CH" sz="2000" dirty="0" smtClean="0"/>
              <a:t>Verwendung </a:t>
            </a:r>
            <a:r>
              <a:rPr lang="de-CH" sz="2000" dirty="0"/>
              <a:t>von Erkenntnisse von DNA Analytics </a:t>
            </a:r>
            <a:r>
              <a:rPr lang="de-CH" sz="2000" dirty="0" err="1"/>
              <a:t>and</a:t>
            </a:r>
            <a:r>
              <a:rPr lang="de-CH" sz="2000" dirty="0"/>
              <a:t> Assurance für eine proaktive </a:t>
            </a:r>
            <a:endParaRPr lang="de-CH" sz="2000" dirty="0"/>
          </a:p>
          <a:p>
            <a:pPr algn="l"/>
            <a:r>
              <a:rPr lang="de-CH" sz="2000" dirty="0" err="1" smtClean="0"/>
              <a:t>Überwachung,Fehlerbehebung</a:t>
            </a:r>
            <a:r>
              <a:rPr lang="de-CH" sz="2000" dirty="0" smtClean="0"/>
              <a:t> </a:t>
            </a:r>
            <a:r>
              <a:rPr lang="de-CH" sz="2000" dirty="0"/>
              <a:t>und Optimierung des Netzwerks</a:t>
            </a:r>
            <a:r>
              <a:rPr lang="de-CH" sz="2000" dirty="0" smtClean="0"/>
              <a:t>.</a:t>
            </a:r>
            <a:endParaRPr lang="de-CH" sz="2000" dirty="0"/>
          </a:p>
          <a:p>
            <a:pPr algn="l"/>
            <a:r>
              <a:rPr lang="de-CH" sz="2000" dirty="0"/>
              <a:t>- Integration vom bestehenden IP </a:t>
            </a:r>
            <a:r>
              <a:rPr lang="de-CH" sz="2000" dirty="0" err="1"/>
              <a:t>Address</a:t>
            </a:r>
            <a:r>
              <a:rPr lang="de-CH" sz="2000" dirty="0"/>
              <a:t> Management Tool im DNA Center</a:t>
            </a:r>
            <a:r>
              <a:rPr lang="de-CH" sz="2000" dirty="0" smtClean="0"/>
              <a:t>. (</a:t>
            </a:r>
            <a:r>
              <a:rPr lang="de-CH" sz="2000" dirty="0" err="1" smtClean="0"/>
              <a:t>Infoblox</a:t>
            </a:r>
            <a:r>
              <a:rPr lang="de-CH" sz="2000" dirty="0" smtClean="0"/>
              <a:t>)</a:t>
            </a:r>
            <a:endParaRPr lang="de-CH" sz="2000" dirty="0"/>
          </a:p>
          <a:p>
            <a:pPr algn="l"/>
            <a:endParaRPr lang="de-CH" sz="2000" dirty="0" smtClean="0"/>
          </a:p>
          <a:p>
            <a:pPr algn="l"/>
            <a:endParaRPr lang="de-CH" sz="2000" dirty="0"/>
          </a:p>
          <a:p>
            <a:pPr algn="l"/>
            <a:r>
              <a:rPr lang="de-CH" sz="3200" b="1" dirty="0" smtClean="0"/>
              <a:t>Use </a:t>
            </a:r>
            <a:r>
              <a:rPr lang="de-CH" sz="3200" b="1" dirty="0" err="1" smtClean="0"/>
              <a:t>cases</a:t>
            </a:r>
            <a:r>
              <a:rPr lang="de-CH" sz="3200" b="1" dirty="0" smtClean="0"/>
              <a:t> Bereiche (circa 10 Use </a:t>
            </a:r>
            <a:r>
              <a:rPr lang="de-CH" sz="3200" b="1" dirty="0" err="1" smtClean="0"/>
              <a:t>cases</a:t>
            </a:r>
            <a:r>
              <a:rPr lang="de-CH" sz="3200" b="1" dirty="0" smtClean="0"/>
              <a:t> generieren) </a:t>
            </a:r>
          </a:p>
          <a:p>
            <a:pPr algn="l"/>
            <a:endParaRPr lang="de-CH" sz="2000" dirty="0" smtClean="0"/>
          </a:p>
          <a:p>
            <a:pPr algn="l"/>
            <a:r>
              <a:rPr lang="de-CH" sz="2000" dirty="0" smtClean="0"/>
              <a:t>- Definierung von Benutzer- und Geräteprofile, um basierend auf Geschäftsanforderungen die Zugriffsrechte und Netzwerksegmentierung zu verwalten und so das Netzwerk sicher zu halten.</a:t>
            </a:r>
          </a:p>
          <a:p>
            <a:pPr algn="l"/>
            <a:endParaRPr lang="de-CH" sz="2000" dirty="0"/>
          </a:p>
          <a:p>
            <a:pPr algn="l"/>
            <a:r>
              <a:rPr lang="de-CH" sz="2000" dirty="0"/>
              <a:t>- Durch APIs, Erstellung von </a:t>
            </a:r>
            <a:r>
              <a:rPr lang="de-CH" sz="2000" dirty="0" err="1"/>
              <a:t>Wochentlichen</a:t>
            </a:r>
            <a:r>
              <a:rPr lang="de-CH" sz="2000" dirty="0"/>
              <a:t> Reports über Campus Netzwerk-Status in einem E-Mail und in einem </a:t>
            </a:r>
            <a:r>
              <a:rPr lang="de-CH" sz="2000" dirty="0" err="1"/>
              <a:t>Slack</a:t>
            </a:r>
            <a:r>
              <a:rPr lang="de-CH" sz="2000" dirty="0"/>
              <a:t> Message.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icture Placeholder 350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-209219" y="-1695431"/>
            <a:ext cx="15717194" cy="11787896"/>
          </a:xfrm>
          <a:prstGeom prst="rect">
            <a:avLst/>
          </a:prstGeom>
          <a:ln w="9525">
            <a:round/>
          </a:ln>
        </p:spPr>
      </p:pic>
      <p:sp>
        <p:nvSpPr>
          <p:cNvPr id="352" name="Shape 352"/>
          <p:cNvSpPr/>
          <p:nvPr/>
        </p:nvSpPr>
        <p:spPr>
          <a:xfrm>
            <a:off x="1108754" y="394634"/>
            <a:ext cx="12548880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l"/>
            <a:r>
              <a:rPr lang="en-US" sz="3200" dirty="0" err="1" smtClean="0"/>
              <a:t>Netzwerk</a:t>
            </a:r>
            <a:r>
              <a:rPr lang="en-US" sz="3200" dirty="0" smtClean="0"/>
              <a:t> </a:t>
            </a:r>
            <a:r>
              <a:rPr lang="en-US" sz="3200" dirty="0" err="1" smtClean="0"/>
              <a:t>Topologie</a:t>
            </a:r>
            <a:endParaRPr lang="en-US" sz="3200" dirty="0" smtClean="0"/>
          </a:p>
          <a:p>
            <a:pPr lvl="0" algn="l"/>
            <a:endParaRPr lang="de-CH" sz="3200" dirty="0"/>
          </a:p>
          <a:p>
            <a:pPr lvl="0" algn="l"/>
            <a:r>
              <a:rPr lang="en-US" sz="3200" dirty="0" smtClean="0"/>
              <a:t>DNA-Center (</a:t>
            </a:r>
            <a:r>
              <a:rPr lang="en-US" sz="3200" dirty="0" err="1" smtClean="0"/>
              <a:t>ist</a:t>
            </a:r>
            <a:r>
              <a:rPr lang="en-US" sz="3200" dirty="0" smtClean="0"/>
              <a:t> </a:t>
            </a:r>
            <a:r>
              <a:rPr lang="en-US" sz="3200" dirty="0" err="1" smtClean="0"/>
              <a:t>ein</a:t>
            </a:r>
            <a:r>
              <a:rPr lang="en-US" sz="3200" dirty="0" smtClean="0"/>
              <a:t> appliance)</a:t>
            </a:r>
          </a:p>
          <a:p>
            <a:pPr algn="l"/>
            <a:r>
              <a:rPr lang="de-CH" sz="3200" dirty="0" smtClean="0"/>
              <a:t>4 </a:t>
            </a:r>
            <a:r>
              <a:rPr lang="de-CH" sz="3200" dirty="0" err="1" smtClean="0"/>
              <a:t>Catalyst</a:t>
            </a:r>
            <a:r>
              <a:rPr lang="de-CH" sz="3200" dirty="0" smtClean="0"/>
              <a:t> </a:t>
            </a:r>
            <a:r>
              <a:rPr lang="de-CH" sz="3200" dirty="0" smtClean="0"/>
              <a:t>9300 </a:t>
            </a:r>
            <a:r>
              <a:rPr lang="en-US" sz="3200" dirty="0"/>
              <a:t>(</a:t>
            </a:r>
            <a:r>
              <a:rPr lang="en-US" sz="3200" dirty="0" err="1"/>
              <a:t>Betreuer</a:t>
            </a:r>
            <a:r>
              <a:rPr lang="en-US" sz="3200" dirty="0"/>
              <a:t>)</a:t>
            </a:r>
          </a:p>
          <a:p>
            <a:pPr algn="l"/>
            <a:r>
              <a:rPr lang="de-CH" sz="3200" dirty="0" smtClean="0"/>
              <a:t>4 </a:t>
            </a:r>
            <a:r>
              <a:rPr lang="de-CH" sz="3200" dirty="0" err="1" smtClean="0"/>
              <a:t>Catalyst</a:t>
            </a:r>
            <a:r>
              <a:rPr lang="de-CH" sz="3200" dirty="0" smtClean="0"/>
              <a:t> </a:t>
            </a:r>
            <a:r>
              <a:rPr lang="de-CH" sz="3200" dirty="0" smtClean="0"/>
              <a:t>3850 </a:t>
            </a:r>
            <a:r>
              <a:rPr lang="en-US" sz="3200" dirty="0" smtClean="0"/>
              <a:t>(</a:t>
            </a:r>
            <a:r>
              <a:rPr lang="en-US" sz="3200" dirty="0" err="1"/>
              <a:t>Betreuer</a:t>
            </a:r>
            <a:r>
              <a:rPr lang="en-US" sz="3200" dirty="0"/>
              <a:t>)</a:t>
            </a:r>
          </a:p>
          <a:p>
            <a:pPr lvl="0" algn="l"/>
            <a:endParaRPr lang="de-CH" sz="3200" dirty="0" smtClean="0"/>
          </a:p>
          <a:p>
            <a:pPr lvl="0" algn="l"/>
            <a:endParaRPr lang="de-CH" sz="3200" dirty="0"/>
          </a:p>
          <a:p>
            <a:pPr lvl="0" algn="l"/>
            <a:endParaRPr lang="de-CH" sz="3200" dirty="0"/>
          </a:p>
          <a:p>
            <a:pPr lvl="0" algn="l"/>
            <a:endParaRPr lang="de-CH" sz="3200" dirty="0"/>
          </a:p>
          <a:p>
            <a:pPr lvl="0" algn="l"/>
            <a:endParaRPr lang="de-CH" sz="3200" dirty="0"/>
          </a:p>
        </p:txBody>
      </p:sp>
      <p:sp>
        <p:nvSpPr>
          <p:cNvPr id="354" name="Shape 354"/>
          <p:cNvSpPr/>
          <p:nvPr/>
        </p:nvSpPr>
        <p:spPr>
          <a:xfrm>
            <a:off x="1998646" y="6744200"/>
            <a:ext cx="10565393" cy="1733808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6600"/>
            </a:pPr>
            <a:r>
              <a:rPr lang="de-CH" dirty="0" smtClean="0"/>
              <a:t>Die Umgebung</a:t>
            </a:r>
            <a:endParaRPr lang="de-CH" dirty="0"/>
          </a:p>
          <a:p>
            <a:pPr defTabSz="457200">
              <a:defRPr sz="6600"/>
            </a:pPr>
            <a:r>
              <a:rPr lang="de-CH" sz="4000" dirty="0" smtClean="0"/>
              <a:t>SD-Access </a:t>
            </a:r>
            <a:r>
              <a:rPr lang="de-CH" sz="4000" dirty="0" err="1" smtClean="0"/>
              <a:t>PoC</a:t>
            </a:r>
            <a:r>
              <a:rPr lang="de-CH" sz="4000" dirty="0" smtClean="0"/>
              <a:t> im Labor von INS Rapperswil</a:t>
            </a:r>
          </a:p>
        </p:txBody>
      </p:sp>
      <p:sp>
        <p:nvSpPr>
          <p:cNvPr id="2" name="Rectangle 1"/>
          <p:cNvSpPr/>
          <p:nvPr/>
        </p:nvSpPr>
        <p:spPr>
          <a:xfrm>
            <a:off x="6355052" y="2640185"/>
            <a:ext cx="65024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l"/>
            <a:r>
              <a:rPr lang="de-CH" sz="4000" dirty="0"/>
              <a:t>Wir brauchen VMs für:</a:t>
            </a:r>
          </a:p>
          <a:p>
            <a:pPr algn="l"/>
            <a:r>
              <a:rPr lang="en-US" sz="4000" dirty="0"/>
              <a:t>ISE </a:t>
            </a:r>
            <a:r>
              <a:rPr lang="en-US" sz="4000" dirty="0" smtClean="0"/>
              <a:t>(</a:t>
            </a:r>
            <a:r>
              <a:rPr lang="en-US" sz="4000" dirty="0" err="1" smtClean="0"/>
              <a:t>Betreuer</a:t>
            </a:r>
            <a:r>
              <a:rPr lang="en-US" sz="4000" dirty="0" smtClean="0"/>
              <a:t>)</a:t>
            </a:r>
            <a:endParaRPr lang="en-US" sz="4000" dirty="0"/>
          </a:p>
          <a:p>
            <a:pPr algn="l"/>
            <a:r>
              <a:rPr lang="en-US" sz="4000" dirty="0" err="1" smtClean="0"/>
              <a:t>Infoblox</a:t>
            </a:r>
            <a:r>
              <a:rPr lang="en-US" sz="4000" dirty="0"/>
              <a:t> (</a:t>
            </a:r>
            <a:r>
              <a:rPr lang="en-US" sz="4000" dirty="0" err="1"/>
              <a:t>Betreuer</a:t>
            </a:r>
            <a:r>
              <a:rPr lang="en-US" sz="4000" dirty="0"/>
              <a:t>)</a:t>
            </a:r>
          </a:p>
          <a:p>
            <a:pPr algn="l"/>
            <a:r>
              <a:rPr lang="en-US" sz="4000" dirty="0" smtClean="0"/>
              <a:t>DHCP </a:t>
            </a:r>
            <a:r>
              <a:rPr lang="en-US" sz="4000" dirty="0"/>
              <a:t>Server</a:t>
            </a:r>
          </a:p>
          <a:p>
            <a:pPr algn="l"/>
            <a:r>
              <a:rPr lang="en-US" sz="4000" dirty="0"/>
              <a:t>DNS Server</a:t>
            </a:r>
          </a:p>
          <a:p>
            <a:pPr algn="l"/>
            <a:r>
              <a:rPr lang="en-US" sz="4000" dirty="0"/>
              <a:t>NTP Server</a:t>
            </a:r>
            <a:endParaRPr lang="de-CH" sz="4000" dirty="0"/>
          </a:p>
        </p:txBody>
      </p:sp>
    </p:spTree>
    <p:extLst>
      <p:ext uri="{BB962C8B-B14F-4D97-AF65-F5344CB8AC3E}">
        <p14:creationId xmlns:p14="http://schemas.microsoft.com/office/powerpoint/2010/main" val="39914923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63770" y="9173396"/>
            <a:ext cx="1429364" cy="438388"/>
          </a:xfrm>
          <a:prstGeom prst="rect">
            <a:avLst/>
          </a:prstGeom>
          <a:ln w="25400">
            <a:miter lim="400000"/>
          </a:ln>
          <a:effectLst>
            <a:outerShdw blurRad="292100" dist="86011" dir="8640352" rotWithShape="0">
              <a:srgbClr val="FFFFFF"/>
            </a:outerShdw>
          </a:effectLst>
        </p:spPr>
      </p:pic>
      <p:pic>
        <p:nvPicPr>
          <p:cNvPr id="31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119" y="4165509"/>
            <a:ext cx="9190240" cy="6594523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/>
        </p:nvSpPr>
        <p:spPr>
          <a:xfrm>
            <a:off x="1401503" y="1189566"/>
            <a:ext cx="10464801" cy="1123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6000"/>
            </a:lvl1pPr>
          </a:lstStyle>
          <a:p>
            <a:endParaRPr lang="de-CH" sz="3200" dirty="0" smtClean="0"/>
          </a:p>
          <a:p>
            <a:endParaRPr lang="de-CH" sz="3200" dirty="0"/>
          </a:p>
          <a:p>
            <a:endParaRPr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59610" y="912567"/>
            <a:ext cx="12348586" cy="3642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CH" dirty="0" smtClean="0"/>
              <a:t>Netzwerk Topologie</a:t>
            </a:r>
            <a:endParaRPr lang="de-CH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3800" b="0" i="0" u="none" strike="noStrike" cap="none" spc="0" normalizeH="0" baseline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CH" sz="38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Risiko-Management</a:t>
            </a:r>
            <a:r>
              <a:rPr kumimoji="0" lang="de-CH" sz="3800" b="0" i="0" u="none" strike="noStrike" cap="none" spc="0" normalizeH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Tabelle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38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algn="l"/>
            <a:r>
              <a:rPr lang="de-CH" sz="4000" dirty="0" smtClean="0"/>
              <a:t>Use </a:t>
            </a:r>
            <a:r>
              <a:rPr lang="de-CH" sz="4000" dirty="0" err="1"/>
              <a:t>cases</a:t>
            </a:r>
            <a:r>
              <a:rPr lang="de-CH" sz="4000" dirty="0"/>
              <a:t> Bereiche (circa 10 Use </a:t>
            </a:r>
            <a:r>
              <a:rPr lang="de-CH" sz="4000" dirty="0" err="1" smtClean="0"/>
              <a:t>cases</a:t>
            </a:r>
            <a:r>
              <a:rPr lang="de-CH" sz="4000" dirty="0" smtClean="0"/>
              <a:t> generieren</a:t>
            </a:r>
            <a:r>
              <a:rPr lang="de-CH" sz="4000" dirty="0"/>
              <a:t>) 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CH" sz="3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437397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image-filter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03132"/>
            <a:ext cx="13004801" cy="8673203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8" name="Rectangle 7"/>
          <p:cNvSpPr/>
          <p:nvPr/>
        </p:nvSpPr>
        <p:spPr>
          <a:xfrm>
            <a:off x="1944133" y="530916"/>
            <a:ext cx="8784976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800" dirty="0" smtClean="0"/>
              <a:t>Termine 	</a:t>
            </a:r>
          </a:p>
          <a:p>
            <a:r>
              <a:rPr lang="de-CH" sz="2800" dirty="0" smtClean="0"/>
              <a:t>Software-</a:t>
            </a:r>
            <a:r>
              <a:rPr lang="de-CH" sz="2800" dirty="0" err="1" smtClean="0"/>
              <a:t>Defined</a:t>
            </a:r>
            <a:r>
              <a:rPr lang="de-CH" sz="2800" dirty="0" smtClean="0"/>
              <a:t> Networks im Bereich Campus</a:t>
            </a:r>
          </a:p>
          <a:p>
            <a:endParaRPr lang="de-CH" sz="1200" dirty="0"/>
          </a:p>
          <a:p>
            <a:endParaRPr lang="de-CH" sz="1200" dirty="0" smtClean="0"/>
          </a:p>
          <a:p>
            <a:endParaRPr lang="de-CH" sz="1200" dirty="0"/>
          </a:p>
          <a:p>
            <a:endParaRPr lang="de-CH" sz="1200" dirty="0" smtClean="0"/>
          </a:p>
          <a:p>
            <a:endParaRPr lang="de-CH" sz="1200" dirty="0" smtClean="0"/>
          </a:p>
          <a:p>
            <a:endParaRPr lang="de-CH" sz="1200" dirty="0"/>
          </a:p>
          <a:p>
            <a:r>
              <a:rPr lang="de-CH" sz="2000" dirty="0"/>
              <a:t>19.02.2018 Beginn der </a:t>
            </a:r>
            <a:r>
              <a:rPr lang="de-CH" sz="2000" dirty="0" smtClean="0"/>
              <a:t>Studienarbeit</a:t>
            </a:r>
          </a:p>
          <a:p>
            <a:endParaRPr lang="de-CH" sz="2000" dirty="0" smtClean="0"/>
          </a:p>
          <a:p>
            <a:r>
              <a:rPr lang="de-CH" sz="2000" dirty="0" smtClean="0"/>
              <a:t>27.02.2018 Ester wöchentliche Termin</a:t>
            </a:r>
          </a:p>
          <a:p>
            <a:endParaRPr lang="de-CH" sz="2000" dirty="0"/>
          </a:p>
          <a:p>
            <a:r>
              <a:rPr lang="de-CH" sz="2000" dirty="0" smtClean="0"/>
              <a:t>Dienstags 15:10-16:10: Wöchentliche Termine</a:t>
            </a:r>
          </a:p>
          <a:p>
            <a:endParaRPr lang="de-CH" sz="2000" dirty="0"/>
          </a:p>
          <a:p>
            <a:r>
              <a:rPr lang="de-CH" sz="2000" dirty="0" smtClean="0"/>
              <a:t>08.03.2018: Sitzung Studienarbeit mit Industriepartner 14:00-16:00</a:t>
            </a:r>
          </a:p>
          <a:p>
            <a:endParaRPr lang="de-CH" sz="2000" dirty="0" smtClean="0"/>
          </a:p>
          <a:p>
            <a:endParaRPr lang="de-CH" sz="2000" dirty="0" smtClean="0"/>
          </a:p>
          <a:p>
            <a:r>
              <a:rPr lang="de-CH" sz="2000" i="1" dirty="0" smtClean="0"/>
              <a:t>Termin </a:t>
            </a:r>
            <a:r>
              <a:rPr lang="de-CH" sz="2000" i="1" dirty="0"/>
              <a:t>zu planen: Zwischenpräsentation</a:t>
            </a:r>
          </a:p>
          <a:p>
            <a:endParaRPr lang="de-CH" sz="2000" dirty="0" smtClean="0"/>
          </a:p>
          <a:p>
            <a:endParaRPr lang="de-CH" sz="2000" dirty="0" smtClean="0"/>
          </a:p>
          <a:p>
            <a:r>
              <a:rPr lang="de-CH" sz="2000" dirty="0" smtClean="0"/>
              <a:t>28.05.2018 Freigeben des Abstracts</a:t>
            </a:r>
          </a:p>
          <a:p>
            <a:endParaRPr lang="de-CH" sz="2000" dirty="0" smtClean="0"/>
          </a:p>
          <a:p>
            <a:r>
              <a:rPr lang="de-CH" sz="2000" dirty="0" smtClean="0"/>
              <a:t>01.06.2018 </a:t>
            </a:r>
            <a:r>
              <a:rPr lang="de-CH" sz="2000" dirty="0"/>
              <a:t>Hochladen aller verlangten Dokumente auf archiv-</a:t>
            </a:r>
            <a:r>
              <a:rPr lang="de-CH" sz="2000" dirty="0" err="1"/>
              <a:t>i.hsr</a:t>
            </a:r>
            <a:r>
              <a:rPr lang="de-CH" sz="2000" dirty="0"/>
              <a:t>. Abgabe des Berichts an den Betreuer bis 17.00 Uhr. </a:t>
            </a:r>
            <a:endParaRPr lang="de-CH" sz="2000" dirty="0" smtClean="0"/>
          </a:p>
          <a:p>
            <a:endParaRPr lang="de-CH" sz="2000" dirty="0"/>
          </a:p>
          <a:p>
            <a:endParaRPr lang="de-CH" sz="2000" dirty="0" smtClean="0"/>
          </a:p>
          <a:p>
            <a:r>
              <a:rPr lang="de-CH" sz="2000" i="1" dirty="0" smtClean="0"/>
              <a:t>Termin </a:t>
            </a:r>
            <a:r>
              <a:rPr lang="de-CH" sz="2000" i="1" dirty="0"/>
              <a:t>zu planen: </a:t>
            </a:r>
            <a:r>
              <a:rPr lang="de-CH" sz="2000" i="1" dirty="0" smtClean="0"/>
              <a:t>Präsentation der Studienarbeit</a:t>
            </a:r>
            <a:endParaRPr lang="de-CH" sz="2000" i="1" dirty="0"/>
          </a:p>
          <a:p>
            <a:endParaRPr lang="de-CH" sz="20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3464" y="0"/>
            <a:ext cx="15275508" cy="101167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364349"/>
            <a:ext cx="9836063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CH" sz="1200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0"/>
            <a:r>
              <a:rPr lang="en-US" sz="2400" dirty="0" smtClean="0">
                <a:solidFill>
                  <a:schemeClr val="tx2">
                    <a:lumMod val="10000"/>
                  </a:schemeClr>
                </a:solidFill>
              </a:rPr>
              <a:t>	</a:t>
            </a:r>
            <a:endParaRPr lang="en-US" sz="2400" dirty="0">
              <a:solidFill>
                <a:schemeClr val="tx2">
                  <a:lumMod val="10000"/>
                </a:schemeClr>
              </a:solidFill>
            </a:endParaRPr>
          </a:p>
          <a:p>
            <a:pPr algn="l"/>
            <a:endParaRPr lang="de-CH" sz="2400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l"/>
            <a:r>
              <a:rPr lang="de-CH" sz="2400" dirty="0" smtClean="0">
                <a:solidFill>
                  <a:schemeClr val="tx2">
                    <a:lumMod val="10000"/>
                  </a:schemeClr>
                </a:solidFill>
              </a:rPr>
              <a:t>Erinnerungen:</a:t>
            </a:r>
          </a:p>
          <a:p>
            <a:pPr algn="l"/>
            <a:endParaRPr lang="de-CH" sz="2400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l"/>
            <a:r>
              <a:rPr lang="de-CH" sz="2400" dirty="0" smtClean="0">
                <a:solidFill>
                  <a:schemeClr val="tx2">
                    <a:lumMod val="10000"/>
                  </a:schemeClr>
                </a:solidFill>
              </a:rPr>
              <a:t>- Sitzungsprotokoll 27.02.2018 muss erstellt sein</a:t>
            </a:r>
          </a:p>
          <a:p>
            <a:pPr marL="171450" indent="-171450" algn="l">
              <a:buFontTx/>
              <a:buChar char="-"/>
            </a:pPr>
            <a:r>
              <a:rPr lang="de-CH" sz="2400" dirty="0" smtClean="0">
                <a:solidFill>
                  <a:schemeClr val="tx2">
                    <a:lumMod val="10000"/>
                  </a:schemeClr>
                </a:solidFill>
              </a:rPr>
              <a:t>Immer </a:t>
            </a:r>
            <a:r>
              <a:rPr lang="de-CH" sz="2400" dirty="0">
                <a:solidFill>
                  <a:schemeClr val="tx2">
                    <a:lumMod val="10000"/>
                  </a:schemeClr>
                </a:solidFill>
              </a:rPr>
              <a:t>gut Arbeit aufteilen</a:t>
            </a:r>
          </a:p>
          <a:p>
            <a:pPr marL="171450" indent="-171450" algn="l">
              <a:buFontTx/>
              <a:buChar char="-"/>
            </a:pPr>
            <a:r>
              <a:rPr lang="de-CH" sz="2400" dirty="0">
                <a:solidFill>
                  <a:schemeClr val="tx2">
                    <a:lumMod val="10000"/>
                  </a:schemeClr>
                </a:solidFill>
              </a:rPr>
              <a:t>Ständig Arbeitsaufwände erfassen nach sinnvollen Kategorien</a:t>
            </a:r>
          </a:p>
          <a:p>
            <a:pPr algn="l"/>
            <a:endParaRPr lang="de-CH" sz="2400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l"/>
            <a:r>
              <a:rPr lang="de-CH" sz="2400" dirty="0" smtClean="0">
                <a:solidFill>
                  <a:schemeClr val="tx2">
                    <a:lumMod val="10000"/>
                  </a:schemeClr>
                </a:solidFill>
              </a:rPr>
              <a:t>Schicken was sie schon </a:t>
            </a:r>
            <a:r>
              <a:rPr lang="de-CH" sz="2400" smtClean="0">
                <a:solidFill>
                  <a:schemeClr val="tx2">
                    <a:lumMod val="10000"/>
                  </a:schemeClr>
                </a:solidFill>
              </a:rPr>
              <a:t>erarbeitet haben.</a:t>
            </a:r>
            <a:endParaRPr lang="de-CH" sz="2400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l"/>
            <a:endParaRPr lang="de-CH" sz="2400" dirty="0">
              <a:solidFill>
                <a:schemeClr val="tx2">
                  <a:lumMod val="10000"/>
                </a:schemeClr>
              </a:solidFill>
            </a:endParaRPr>
          </a:p>
          <a:p>
            <a:pPr algn="l"/>
            <a:endParaRPr lang="de-CH" sz="2400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l"/>
            <a:r>
              <a:rPr lang="de-CH" sz="2400" dirty="0" smtClean="0">
                <a:solidFill>
                  <a:schemeClr val="tx2">
                    <a:lumMod val="10000"/>
                  </a:schemeClr>
                </a:solidFill>
              </a:rPr>
              <a:t>UND Sie haben die Holschuld. </a:t>
            </a:r>
          </a:p>
          <a:p>
            <a:pPr algn="l"/>
            <a:endParaRPr lang="de-CH" sz="2400" dirty="0" smtClean="0">
              <a:solidFill>
                <a:schemeClr val="tx2">
                  <a:lumMod val="10000"/>
                </a:schemeClr>
              </a:solidFill>
            </a:endParaRPr>
          </a:p>
          <a:p>
            <a:pPr algn="l"/>
            <a:endParaRPr lang="de-CH" sz="2400" dirty="0" smtClean="0">
              <a:solidFill>
                <a:schemeClr val="tx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7208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Custom</PresentationFormat>
  <Paragraphs>98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Helvetica</vt:lpstr>
      <vt:lpstr>Helvetica Light</vt:lpstr>
      <vt:lpstr>Helvetica Neue</vt:lpstr>
      <vt:lpstr>Gradient</vt:lpstr>
      <vt:lpstr>Software-Defined Networks im Bereich Campus  Wöchentliche Sitzung 2  06.03.2018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PROJECT</dc:title>
  <dc:creator>Laurent Metzger</dc:creator>
  <cp:lastModifiedBy>Metzger Laurent</cp:lastModifiedBy>
  <cp:revision>54</cp:revision>
  <cp:lastPrinted>2017-08-30T14:23:25Z</cp:lastPrinted>
  <dcterms:modified xsi:type="dcterms:W3CDTF">2018-03-06T17:57:13Z</dcterms:modified>
</cp:coreProperties>
</file>